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62" r:id="rId3"/>
    <p:sldId id="263" r:id="rId4"/>
    <p:sldId id="264" r:id="rId5"/>
    <p:sldId id="265" r:id="rId6"/>
    <p:sldId id="266" r:id="rId7"/>
    <p:sldId id="267" r:id="rId8"/>
    <p:sldId id="259" r:id="rId9"/>
    <p:sldId id="260" r:id="rId10"/>
    <p:sldId id="261" r:id="rId11"/>
    <p:sldId id="256" r:id="rId12"/>
    <p:sldId id="258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4FBAF-E623-43F5-AAC6-78C265E2E817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DA168-642B-4D9E-AB20-D1EDA98513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86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714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484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95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082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470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1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396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89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66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910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14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317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96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75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DA168-642B-4D9E-AB20-D1EDA98513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445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45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208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8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06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4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61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07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0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86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678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026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68FE043-59EF-4810-90EE-F8F88DD5C37D}" type="datetimeFigureOut">
              <a:rPr lang="en-GB" smtClean="0"/>
              <a:t>21/01/2025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31B96BD-35F5-46BA-BDF1-75407920B4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56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F223-4528-45F2-BD50-AE8E8A581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503" y="329882"/>
            <a:ext cx="9966960" cy="2926080"/>
          </a:xfrm>
        </p:spPr>
        <p:txBody>
          <a:bodyPr/>
          <a:lstStyle/>
          <a:p>
            <a:r>
              <a:rPr lang="en-US" dirty="0"/>
              <a:t>City Inn Limited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DA5DD-4009-4A87-A7F8-F75414BD6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764" y="3956880"/>
            <a:ext cx="11536471" cy="16557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B-1, </a:t>
            </a:r>
            <a:r>
              <a:rPr lang="en-GB" dirty="0" err="1"/>
              <a:t>Mojid</a:t>
            </a:r>
            <a:r>
              <a:rPr lang="en-GB" dirty="0"/>
              <a:t> </a:t>
            </a:r>
            <a:r>
              <a:rPr lang="en-GB" dirty="0" err="1"/>
              <a:t>Sarony</a:t>
            </a:r>
            <a:r>
              <a:rPr lang="en-GB" dirty="0"/>
              <a:t>, KDA, C/A, Khulna-9100, Bangladesh.</a:t>
            </a:r>
          </a:p>
          <a:p>
            <a:pPr>
              <a:lnSpc>
                <a:spcPct val="110000"/>
              </a:lnSpc>
            </a:pPr>
            <a:r>
              <a:rPr lang="en-GB" dirty="0"/>
              <a:t>Phone: +880-2477728067-72, Mobile: +8801711298501 </a:t>
            </a:r>
          </a:p>
          <a:p>
            <a:pPr>
              <a:lnSpc>
                <a:spcPct val="110000"/>
              </a:lnSpc>
            </a:pPr>
            <a:r>
              <a:rPr lang="en-GB" dirty="0"/>
              <a:t>Fax: +880-41724844, E-mail: cityinnltd@gmail.com </a:t>
            </a:r>
          </a:p>
          <a:p>
            <a:pPr>
              <a:lnSpc>
                <a:spcPct val="110000"/>
              </a:lnSpc>
            </a:pPr>
            <a:r>
              <a:rPr lang="en-GB" dirty="0"/>
              <a:t>Web-site: www.cityinnltd.com, Web-mail: info@cityinnltd.com</a:t>
            </a:r>
          </a:p>
        </p:txBody>
      </p:sp>
    </p:spTree>
    <p:extLst>
      <p:ext uri="{BB962C8B-B14F-4D97-AF65-F5344CB8AC3E}">
        <p14:creationId xmlns:p14="http://schemas.microsoft.com/office/powerpoint/2010/main" val="31463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4758EED-6787-47A3-A643-6B639EA50CD0}"/>
              </a:ext>
            </a:extLst>
          </p:cNvPr>
          <p:cNvGrpSpPr/>
          <p:nvPr/>
        </p:nvGrpSpPr>
        <p:grpSpPr>
          <a:xfrm>
            <a:off x="317311" y="281845"/>
            <a:ext cx="12703790" cy="6294309"/>
            <a:chOff x="358254" y="270236"/>
            <a:chExt cx="12703790" cy="62943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DB1D31-9A7B-4385-98AB-A0D25B7C3203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CE51EA-E4B4-41AF-8BBD-353B42354827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F3F45B-C950-4F42-83CF-F56F65202FE1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001425-1450-4F0A-9B4F-5D9F48138B1D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05481E-A3E4-428F-B9D9-95D538B998DC}"/>
                </a:ext>
              </a:extLst>
            </p:cNvPr>
            <p:cNvSpPr txBox="1"/>
            <p:nvPr/>
          </p:nvSpPr>
          <p:spPr>
            <a:xfrm>
              <a:off x="358254" y="891011"/>
              <a:ext cx="3020004" cy="4031873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76619-C505-4EBD-AF7C-A50CF29F93A3}"/>
                </a:ext>
              </a:extLst>
            </p:cNvPr>
            <p:cNvSpPr txBox="1"/>
            <p:nvPr/>
          </p:nvSpPr>
          <p:spPr>
            <a:xfrm>
              <a:off x="358254" y="270236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Deluxe Couple Room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35452-A6B6-41B3-ABBE-0159E671D5AD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9BFA21E-721A-4410-946E-A24210AE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0679" y="1865570"/>
              <a:ext cx="4311942" cy="28746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923E7F8-CC7E-43E5-960A-505A862E4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841991"/>
              <a:ext cx="4382679" cy="292178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DE2C33-9C14-4650-A9DC-15DEAC872D1E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Couple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60inc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0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0765F02-9FB5-4634-B46F-9194F3B8EA9B}"/>
              </a:ext>
            </a:extLst>
          </p:cNvPr>
          <p:cNvGrpSpPr/>
          <p:nvPr/>
        </p:nvGrpSpPr>
        <p:grpSpPr>
          <a:xfrm>
            <a:off x="331396" y="244929"/>
            <a:ext cx="12730648" cy="6319616"/>
            <a:chOff x="331396" y="244929"/>
            <a:chExt cx="12730648" cy="631961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862117-770D-4385-94C2-F5218AF03518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AEDB6D-30EA-43C1-84F5-C734E3F22CF1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D60B2E-8F25-4C73-9A68-1E412B782AB5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B3549C8-1C89-464E-A16F-2A14D5122108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AEA5EE-ABDD-498D-ACB8-248C4DA62CB5}"/>
                </a:ext>
              </a:extLst>
            </p:cNvPr>
            <p:cNvSpPr txBox="1"/>
            <p:nvPr/>
          </p:nvSpPr>
          <p:spPr>
            <a:xfrm>
              <a:off x="358254" y="891011"/>
              <a:ext cx="3020004" cy="4031873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EA47376-405D-441F-A287-C4FB37B6ECD9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Deluxe Twin Room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A797ED-789A-4BF3-B542-187FC8CED09C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086CDBC-2743-4414-844A-A4DA9344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0679" y="1865570"/>
              <a:ext cx="4311942" cy="28746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1129EB-CD67-4916-BFEF-F2AFBC458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841991"/>
              <a:ext cx="4382679" cy="292178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61B40C-EE72-4451-85D1-157E1D05B7BA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Single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48inc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01052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46CA1EB-47EF-47F7-A1EF-A5A854DA4C2E}"/>
              </a:ext>
            </a:extLst>
          </p:cNvPr>
          <p:cNvGrpSpPr/>
          <p:nvPr/>
        </p:nvGrpSpPr>
        <p:grpSpPr>
          <a:xfrm>
            <a:off x="331396" y="244929"/>
            <a:ext cx="12730648" cy="6319616"/>
            <a:chOff x="331396" y="244929"/>
            <a:chExt cx="12730648" cy="631961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7A935C-DC81-4F09-BD88-B10A62B0F4B4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975EB0-F07C-44ED-9B5A-649C5E7177F2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5672D5-D536-48F0-BE2C-197D998787D3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650BF3-F7D5-4CD5-9882-9B3C27A069F7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156E89-187B-43F0-9923-04881EE7AD16}"/>
                </a:ext>
              </a:extLst>
            </p:cNvPr>
            <p:cNvSpPr txBox="1"/>
            <p:nvPr/>
          </p:nvSpPr>
          <p:spPr>
            <a:xfrm>
              <a:off x="358254" y="891011"/>
              <a:ext cx="3020004" cy="4031873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A93B3A-E3EA-4AB6-89FC-972707238BDF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Deluxe Family Room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883395-B873-421E-88DD-C7AB4F1E0719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4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3A605D-E035-469D-BEDD-5294B55B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0679" y="1864869"/>
              <a:ext cx="4311942" cy="287603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36F56EF-A5AF-42C2-9A29-E16D27823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841991"/>
              <a:ext cx="4382679" cy="292178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7C7A54-2D75-4B85-972D-BDE17480B9DE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Couple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60inc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815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64E17C5-794F-4418-B475-9F55187A9C8D}"/>
              </a:ext>
            </a:extLst>
          </p:cNvPr>
          <p:cNvGrpSpPr/>
          <p:nvPr/>
        </p:nvGrpSpPr>
        <p:grpSpPr>
          <a:xfrm>
            <a:off x="235858" y="269192"/>
            <a:ext cx="12730648" cy="6319616"/>
            <a:chOff x="331396" y="244929"/>
            <a:chExt cx="12730648" cy="6319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142495-7074-46CC-92E8-B290752A91B7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B78CB9-55EA-4DE1-BFF5-BF81D38A156C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6B7637-3635-4251-A2B4-5194452745D2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35C4C3-A6AC-4967-8EB0-7690F8080CD6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C2DC87-2D37-4021-9478-0EA334475351}"/>
                </a:ext>
              </a:extLst>
            </p:cNvPr>
            <p:cNvSpPr txBox="1"/>
            <p:nvPr/>
          </p:nvSpPr>
          <p:spPr>
            <a:xfrm>
              <a:off x="358254" y="891011"/>
              <a:ext cx="3020004" cy="3385542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8A02E-61B0-410E-9B06-3A2173DE6F55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Standard Single Room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E1CF20-15A9-4775-905E-038EE5C12529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1A5C50-7B1D-4E78-AC1C-4EEE38A58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4" y="1335560"/>
              <a:ext cx="5472752" cy="365028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6B1F6E-F8F2-4C58-9951-90F891B4C624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Single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48inc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91946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0E71CCC-FC11-41C7-BDB8-C3BA495F308E}"/>
              </a:ext>
            </a:extLst>
          </p:cNvPr>
          <p:cNvGrpSpPr/>
          <p:nvPr/>
        </p:nvGrpSpPr>
        <p:grpSpPr>
          <a:xfrm>
            <a:off x="235858" y="269192"/>
            <a:ext cx="12730648" cy="6319616"/>
            <a:chOff x="331396" y="244929"/>
            <a:chExt cx="12730648" cy="6319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C4B3B6-D536-4B92-BD8B-460B30B6706D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594FD9-294D-4CE7-ACD2-E437B6D888F0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140409-2E88-4A1C-8A0A-63BC6080CA9D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4B8CF-7DAA-459C-85D3-F932F4D457DD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73208E-30B5-4433-8396-56E202EF0A2B}"/>
                </a:ext>
              </a:extLst>
            </p:cNvPr>
            <p:cNvSpPr txBox="1"/>
            <p:nvPr/>
          </p:nvSpPr>
          <p:spPr>
            <a:xfrm>
              <a:off x="358254" y="891011"/>
              <a:ext cx="3020004" cy="3385542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BDCAD7-8F51-4317-9FE7-9C4F07F61AEC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Standard Couple Room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600E36-2043-406F-804C-5F6B9B881E33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99EEACC-1A6E-45F5-A09A-00DD0655B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5" y="1335560"/>
              <a:ext cx="5472750" cy="365028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DC33A-2248-47BF-B2A9-71DFEE832407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Couple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60inc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7863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3D8934-6B67-4407-8B6E-9F60337DA1BD}"/>
              </a:ext>
            </a:extLst>
          </p:cNvPr>
          <p:cNvGrpSpPr/>
          <p:nvPr/>
        </p:nvGrpSpPr>
        <p:grpSpPr>
          <a:xfrm>
            <a:off x="235858" y="269192"/>
            <a:ext cx="12730648" cy="6319616"/>
            <a:chOff x="331396" y="244929"/>
            <a:chExt cx="12730648" cy="6319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AF3936-A050-47F3-80B5-D19928238813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FD6F65-3AEF-40EC-A97E-2DE7D55808E7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280EF6-DCEF-4FE9-A326-E8047D4F7B1C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AAD539-43D6-4C21-B277-43CB3631F512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BB0D2F-EC45-4CF9-BB1F-F07E55EA7EDE}"/>
                </a:ext>
              </a:extLst>
            </p:cNvPr>
            <p:cNvSpPr txBox="1"/>
            <p:nvPr/>
          </p:nvSpPr>
          <p:spPr>
            <a:xfrm>
              <a:off x="358254" y="891011"/>
              <a:ext cx="3020004" cy="3385542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6E8AF8-F117-42C9-A82D-577292585E9B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Standard Twin Room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8C7E15-58DF-461F-8EFC-C3884E7CAA4B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44B8098-BA72-41FE-9767-38F2A965F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5" y="1335560"/>
              <a:ext cx="5472750" cy="365028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0AE4EA-DFDD-4DD7-AA66-C50D2ADBEB07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Single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48inc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34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5134E24-1508-4DBE-9CA5-1CB0B5223F73}"/>
              </a:ext>
            </a:extLst>
          </p:cNvPr>
          <p:cNvGrpSpPr/>
          <p:nvPr/>
        </p:nvGrpSpPr>
        <p:grpSpPr>
          <a:xfrm>
            <a:off x="273384" y="214601"/>
            <a:ext cx="11724129" cy="6436156"/>
            <a:chOff x="273384" y="214601"/>
            <a:chExt cx="11724129" cy="643615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E543AAC-E4AE-41EA-8989-F3088AFD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43" y="1855660"/>
              <a:ext cx="3873486" cy="3106323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1A803DB-92A8-41FD-8445-0E2B9317C1FF}"/>
                </a:ext>
              </a:extLst>
            </p:cNvPr>
            <p:cNvGrpSpPr/>
            <p:nvPr/>
          </p:nvGrpSpPr>
          <p:grpSpPr>
            <a:xfrm>
              <a:off x="273384" y="214601"/>
              <a:ext cx="11724129" cy="6436156"/>
              <a:chOff x="273384" y="214601"/>
              <a:chExt cx="11724129" cy="643615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D1D05E-FE83-4DD3-82CF-F5B4192971BB}"/>
                  </a:ext>
                </a:extLst>
              </p:cNvPr>
              <p:cNvSpPr txBox="1"/>
              <p:nvPr/>
            </p:nvSpPr>
            <p:spPr>
              <a:xfrm>
                <a:off x="300243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 Expression.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Multi Cuisine Restaurant.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24-hour room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Business Centre with secretarial service,,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Same day laundry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A9178A-7AB6-4C46-B4B0-D0E8508496C1}"/>
                  </a:ext>
                </a:extLst>
              </p:cNvPr>
              <p:cNvSpPr txBox="1"/>
              <p:nvPr/>
            </p:nvSpPr>
            <p:spPr>
              <a:xfrm>
                <a:off x="4254681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Lift and Stand-by Generator.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Car parking 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 hour security service &amp; CCTV.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Doctors on Call.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Tour Desk for Sightseeing.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0C3512-F89B-4BBF-8E64-A7075DE4F81C}"/>
                  </a:ext>
                </a:extLst>
              </p:cNvPr>
              <p:cNvSpPr txBox="1"/>
              <p:nvPr/>
            </p:nvSpPr>
            <p:spPr>
              <a:xfrm>
                <a:off x="7797415" y="5265762"/>
                <a:ext cx="420009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Major Credit Cards acceptable.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Prayer Room.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Swimming Pool &amp; Jacuzzi.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Gents Parlor.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Accommodation Facilities for Inhouse Tarring and Corporate Events 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672BA2-AB25-486F-9B56-FE40BE7E74FE}"/>
                  </a:ext>
                </a:extLst>
              </p:cNvPr>
              <p:cNvSpPr txBox="1"/>
              <p:nvPr/>
            </p:nvSpPr>
            <p:spPr>
              <a:xfrm>
                <a:off x="2756840" y="4995334"/>
                <a:ext cx="6093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800" b="1" i="1" u="sng" dirty="0">
                    <a:latin typeface="Comic Sans MS" panose="030F0702030302020204" pitchFamily="66" charset="0"/>
                  </a:rPr>
                  <a:t>Facilities &amp; Services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B99492-87AB-45FA-8440-A64D6C800491}"/>
                  </a:ext>
                </a:extLst>
              </p:cNvPr>
              <p:cNvSpPr txBox="1"/>
              <p:nvPr/>
            </p:nvSpPr>
            <p:spPr>
              <a:xfrm>
                <a:off x="273384" y="214601"/>
                <a:ext cx="117241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4400" b="1" dirty="0">
                    <a:ln/>
                    <a:solidFill>
                      <a:schemeClr val="accent3"/>
                    </a:solidFill>
                  </a:rPr>
                  <a:t>City Convention Hall.(South Plaza)</a:t>
                </a:r>
                <a:endParaRPr lang="en-GB" sz="4400" b="1" dirty="0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709AE2-03E1-48E7-A5A7-4FD70F5D4178}"/>
                  </a:ext>
                </a:extLst>
              </p:cNvPr>
              <p:cNvSpPr txBox="1"/>
              <p:nvPr/>
            </p:nvSpPr>
            <p:spPr>
              <a:xfrm>
                <a:off x="898534" y="1486328"/>
                <a:ext cx="10666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Number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of Guests: 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Theater Style : 400+/- Persons 	</a:t>
                </a:r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600" dirty="0"/>
                  <a:t>Round Table (1:8) = 300 Person</a:t>
                </a:r>
                <a:endParaRPr lang="en-GB" sz="17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AF40165-64E6-472C-BB69-A6A16EC4C423}"/>
                  </a:ext>
                </a:extLst>
              </p:cNvPr>
              <p:cNvSpPr txBox="1"/>
              <p:nvPr/>
            </p:nvSpPr>
            <p:spPr>
              <a:xfrm>
                <a:off x="898534" y="965452"/>
                <a:ext cx="10666731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Suitable for Corporate Event, wedding Program and Family get-together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</a:p>
              <a:p>
                <a:pPr algn="ctr"/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Size: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6,000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sft</a:t>
                </a:r>
                <a:endParaRPr lang="en-GB" sz="1700" dirty="0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463794C-17AC-45F9-848F-C5BD2122B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3729" y="1875838"/>
                <a:ext cx="3767112" cy="3106323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CAB62FB-A67B-48CC-B95F-9596ACC03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0841" y="1875838"/>
                <a:ext cx="3950915" cy="31063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9168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34A0119-CF16-4173-B773-FA03B73A67CE}"/>
              </a:ext>
            </a:extLst>
          </p:cNvPr>
          <p:cNvGrpSpPr/>
          <p:nvPr/>
        </p:nvGrpSpPr>
        <p:grpSpPr>
          <a:xfrm>
            <a:off x="273384" y="214601"/>
            <a:ext cx="11724129" cy="6436156"/>
            <a:chOff x="273384" y="214601"/>
            <a:chExt cx="11724129" cy="643615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7DAEF3A-1FBC-4247-B647-D1AC48E5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0243" y="1965726"/>
              <a:ext cx="3873486" cy="296318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EC4A26-FE0D-4FAA-8CA3-655E4A8774C0}"/>
                </a:ext>
              </a:extLst>
            </p:cNvPr>
            <p:cNvGrpSpPr/>
            <p:nvPr/>
          </p:nvGrpSpPr>
          <p:grpSpPr>
            <a:xfrm>
              <a:off x="273384" y="214601"/>
              <a:ext cx="11724129" cy="6436156"/>
              <a:chOff x="273384" y="214601"/>
              <a:chExt cx="11724129" cy="643615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9A3094-18FE-4407-8FDB-84923C639ADB}"/>
                  </a:ext>
                </a:extLst>
              </p:cNvPr>
              <p:cNvSpPr txBox="1"/>
              <p:nvPr/>
            </p:nvSpPr>
            <p:spPr>
              <a:xfrm>
                <a:off x="300243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 Expression.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Multi Cuisine Restaurant.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24-hour room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Business Centre with secretarial service,,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Same day laundry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0CEAB6-DC82-4233-BBC5-0F6E0BA83B52}"/>
                  </a:ext>
                </a:extLst>
              </p:cNvPr>
              <p:cNvSpPr txBox="1"/>
              <p:nvPr/>
            </p:nvSpPr>
            <p:spPr>
              <a:xfrm>
                <a:off x="4254681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Lift and Stand-by Generator.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Car parking 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 hour security service &amp; CCTV.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Doctors on Call.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Tour Desk for Sightseeing.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6F2143-7549-44FD-995E-B560951EB0A7}"/>
                  </a:ext>
                </a:extLst>
              </p:cNvPr>
              <p:cNvSpPr txBox="1"/>
              <p:nvPr/>
            </p:nvSpPr>
            <p:spPr>
              <a:xfrm>
                <a:off x="7797415" y="5265762"/>
                <a:ext cx="420009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Major Credit Cards acceptable.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Prayer Room.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Swimming Pool &amp; Jacuzzi.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Gents Parlor.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Accommodation Facilities for Inhouse Tarring and Corporate Events 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D09AA0-B828-4D4E-8840-786AC13BA58D}"/>
                  </a:ext>
                </a:extLst>
              </p:cNvPr>
              <p:cNvSpPr txBox="1"/>
              <p:nvPr/>
            </p:nvSpPr>
            <p:spPr>
              <a:xfrm>
                <a:off x="2756840" y="4995334"/>
                <a:ext cx="6093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800" b="1" i="1" u="sng" dirty="0">
                    <a:latin typeface="Comic Sans MS" panose="030F0702030302020204" pitchFamily="66" charset="0"/>
                  </a:rPr>
                  <a:t>Facilities &amp; Services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3565FF-AC74-4FCF-8F68-82FA165AAAB8}"/>
                  </a:ext>
                </a:extLst>
              </p:cNvPr>
              <p:cNvSpPr txBox="1"/>
              <p:nvPr/>
            </p:nvSpPr>
            <p:spPr>
              <a:xfrm>
                <a:off x="273384" y="214601"/>
                <a:ext cx="117241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4400" b="1" dirty="0">
                    <a:ln/>
                    <a:solidFill>
                      <a:schemeClr val="accent3"/>
                    </a:solidFill>
                  </a:rPr>
                  <a:t>City Convention Hall.(North Plaza)</a:t>
                </a:r>
                <a:endParaRPr lang="en-GB" sz="4400" b="1" dirty="0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3C8F54-4867-42C6-AF7F-3E0968FC3775}"/>
                  </a:ext>
                </a:extLst>
              </p:cNvPr>
              <p:cNvSpPr txBox="1"/>
              <p:nvPr/>
            </p:nvSpPr>
            <p:spPr>
              <a:xfrm>
                <a:off x="898534" y="1486328"/>
                <a:ext cx="10666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Number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of Guests: 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Theater Style : 200+/- Persons 	</a:t>
                </a:r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600" dirty="0"/>
                  <a:t>Round Table (1:8) = 150 Person</a:t>
                </a:r>
                <a:endParaRPr lang="en-GB" sz="17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990563-4C03-4F0E-9C83-5FDEB1757BCC}"/>
                  </a:ext>
                </a:extLst>
              </p:cNvPr>
              <p:cNvSpPr txBox="1"/>
              <p:nvPr/>
            </p:nvSpPr>
            <p:spPr>
              <a:xfrm>
                <a:off x="898534" y="965452"/>
                <a:ext cx="10666731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Suitable for Corporate Event, wedding Program and Family get-together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</a:p>
              <a:p>
                <a:pPr algn="ctr"/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Size: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4,000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sft</a:t>
                </a:r>
                <a:endParaRPr lang="en-GB" sz="1700" dirty="0"/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75BDAEC-252A-4981-AB89-548FB2A7F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73729" y="1965726"/>
                <a:ext cx="3767112" cy="2963186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3F31D20-395E-4AD2-AB86-E435B46ED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40841" y="1947406"/>
                <a:ext cx="3950915" cy="296318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26896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1DDAF2D-F363-45B5-B3F3-472698C3D170}"/>
              </a:ext>
            </a:extLst>
          </p:cNvPr>
          <p:cNvGrpSpPr/>
          <p:nvPr/>
        </p:nvGrpSpPr>
        <p:grpSpPr>
          <a:xfrm>
            <a:off x="273384" y="214601"/>
            <a:ext cx="11724129" cy="6436156"/>
            <a:chOff x="273384" y="214601"/>
            <a:chExt cx="11724129" cy="64361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A8C8E9-E148-492B-8F61-3F7960AE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0243" y="2098678"/>
              <a:ext cx="3873486" cy="2649864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F33C34-D65D-4FD9-9733-8803457AB1EC}"/>
                </a:ext>
              </a:extLst>
            </p:cNvPr>
            <p:cNvGrpSpPr/>
            <p:nvPr/>
          </p:nvGrpSpPr>
          <p:grpSpPr>
            <a:xfrm>
              <a:off x="273384" y="214601"/>
              <a:ext cx="11724129" cy="6436156"/>
              <a:chOff x="273384" y="214601"/>
              <a:chExt cx="11724129" cy="643615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944F39-D507-4905-B52B-1701577A677F}"/>
                  </a:ext>
                </a:extLst>
              </p:cNvPr>
              <p:cNvSpPr txBox="1"/>
              <p:nvPr/>
            </p:nvSpPr>
            <p:spPr>
              <a:xfrm>
                <a:off x="300243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 Expression.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Multi Cuisine Restaurant.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24-hour room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Business Centre with secretarial service,,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Same day laundry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5B7F93-4EA4-4B5F-955E-981A46DDB4D3}"/>
                  </a:ext>
                </a:extLst>
              </p:cNvPr>
              <p:cNvSpPr txBox="1"/>
              <p:nvPr/>
            </p:nvSpPr>
            <p:spPr>
              <a:xfrm>
                <a:off x="4254681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Lift and Stand-by Generator.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Car parking 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 hour security service &amp; CCTV.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Doctors on Call.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Tour Desk for Sightseeing.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D4C4DD-E6FC-49DD-BFBB-6F6F158B0BCA}"/>
                  </a:ext>
                </a:extLst>
              </p:cNvPr>
              <p:cNvSpPr txBox="1"/>
              <p:nvPr/>
            </p:nvSpPr>
            <p:spPr>
              <a:xfrm>
                <a:off x="7797415" y="5265762"/>
                <a:ext cx="420009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Major Credit Cards acceptable.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Prayer Room.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Swimming Pool &amp; Jacuzzi.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Gents Parlor.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Accommodation Facilities for Inhouse Tarring and Corporate Events 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39742E-8F78-4E95-8AAC-A693B9B39B98}"/>
                  </a:ext>
                </a:extLst>
              </p:cNvPr>
              <p:cNvSpPr txBox="1"/>
              <p:nvPr/>
            </p:nvSpPr>
            <p:spPr>
              <a:xfrm>
                <a:off x="2756840" y="4995334"/>
                <a:ext cx="6093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800" b="1" i="1" u="sng" dirty="0">
                    <a:latin typeface="Comic Sans MS" panose="030F0702030302020204" pitchFamily="66" charset="0"/>
                  </a:rPr>
                  <a:t>Facilities &amp; Services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8236D-6815-4614-BDB4-B4CD41704F94}"/>
                  </a:ext>
                </a:extLst>
              </p:cNvPr>
              <p:cNvSpPr txBox="1"/>
              <p:nvPr/>
            </p:nvSpPr>
            <p:spPr>
              <a:xfrm>
                <a:off x="273384" y="214601"/>
                <a:ext cx="117241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4400" b="1" dirty="0">
                    <a:ln/>
                    <a:solidFill>
                      <a:schemeClr val="accent3"/>
                    </a:solidFill>
                  </a:rPr>
                  <a:t>Conference Hall BELI </a:t>
                </a:r>
                <a:endParaRPr lang="en-GB" sz="4400" b="1" dirty="0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6236E7-4803-4EFB-ACA3-C3B1584223CB}"/>
                  </a:ext>
                </a:extLst>
              </p:cNvPr>
              <p:cNvSpPr txBox="1"/>
              <p:nvPr/>
            </p:nvSpPr>
            <p:spPr>
              <a:xfrm>
                <a:off x="898534" y="1486328"/>
                <a:ext cx="10666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Number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of Guests: 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Theater Style : 100+/- Persons 	</a:t>
                </a:r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600" dirty="0"/>
                  <a:t>Round Table (1:8) = 80 Person   U Setup =64</a:t>
                </a:r>
                <a:endParaRPr lang="en-GB" sz="17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4CBDF3-B184-4C71-B38E-F135711203A8}"/>
                  </a:ext>
                </a:extLst>
              </p:cNvPr>
              <p:cNvSpPr txBox="1"/>
              <p:nvPr/>
            </p:nvSpPr>
            <p:spPr>
              <a:xfrm>
                <a:off x="898534" y="965452"/>
                <a:ext cx="10666731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Suitable for Corporate Event, Business Meeting, wedding Program and Family get-together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</a:p>
              <a:p>
                <a:pPr algn="ctr"/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Size: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1,350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sft</a:t>
                </a:r>
                <a:endParaRPr lang="en-GB" sz="1700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0A17EE3-BBA5-4B16-BBB9-AAD7640D9E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73729" y="2098679"/>
                <a:ext cx="3767112" cy="264986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A326E4F-248C-45C7-B9E7-76FC21D79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40841" y="2109456"/>
                <a:ext cx="3950915" cy="263908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68654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CEB93F-BE6B-481C-8EC3-85846B57B1F3}"/>
              </a:ext>
            </a:extLst>
          </p:cNvPr>
          <p:cNvGrpSpPr/>
          <p:nvPr/>
        </p:nvGrpSpPr>
        <p:grpSpPr>
          <a:xfrm>
            <a:off x="273384" y="214601"/>
            <a:ext cx="11724129" cy="6436156"/>
            <a:chOff x="273384" y="214601"/>
            <a:chExt cx="11724129" cy="64361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C865A5-75F9-46C7-A640-84192547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0243" y="2127263"/>
              <a:ext cx="3873486" cy="2592694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03B5CC-5CBD-4F3D-807E-EE65BC857EA8}"/>
                </a:ext>
              </a:extLst>
            </p:cNvPr>
            <p:cNvGrpSpPr/>
            <p:nvPr/>
          </p:nvGrpSpPr>
          <p:grpSpPr>
            <a:xfrm>
              <a:off x="273384" y="214601"/>
              <a:ext cx="11724129" cy="6436156"/>
              <a:chOff x="273384" y="214601"/>
              <a:chExt cx="11724129" cy="643615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C01192-7C1F-413D-86BF-3F8912C0650A}"/>
                  </a:ext>
                </a:extLst>
              </p:cNvPr>
              <p:cNvSpPr txBox="1"/>
              <p:nvPr/>
            </p:nvSpPr>
            <p:spPr>
              <a:xfrm>
                <a:off x="300243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 Expression.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Multi Cuisine Restaurant.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24-hour room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Business Centre with secretarial service,,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Same day laundry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2B0628-47C8-4E78-AD9A-D8D8F1AB901F}"/>
                  </a:ext>
                </a:extLst>
              </p:cNvPr>
              <p:cNvSpPr txBox="1"/>
              <p:nvPr/>
            </p:nvSpPr>
            <p:spPr>
              <a:xfrm>
                <a:off x="4254681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Lift and Stand-by Generator.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Car parking 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 hour security service &amp; CCTV.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Doctors on Call.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Tour Desk for Sightseeing.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628430-3078-4D57-870B-3ADFF22AF472}"/>
                  </a:ext>
                </a:extLst>
              </p:cNvPr>
              <p:cNvSpPr txBox="1"/>
              <p:nvPr/>
            </p:nvSpPr>
            <p:spPr>
              <a:xfrm>
                <a:off x="7797415" y="5265762"/>
                <a:ext cx="420009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Major Credit Cards acceptable.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Prayer Room.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Swimming Pool &amp; Jacuzzi.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Gents Parlor.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Accommodation Facilities for Inhouse Tarring and Corporate Events 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27379D-6D2A-4464-9BA8-850CB3BDA657}"/>
                  </a:ext>
                </a:extLst>
              </p:cNvPr>
              <p:cNvSpPr txBox="1"/>
              <p:nvPr/>
            </p:nvSpPr>
            <p:spPr>
              <a:xfrm>
                <a:off x="2756840" y="4995334"/>
                <a:ext cx="6093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800" b="1" i="1" u="sng" dirty="0">
                    <a:latin typeface="Comic Sans MS" panose="030F0702030302020204" pitchFamily="66" charset="0"/>
                  </a:rPr>
                  <a:t>Facilities &amp; Services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C3F018-5381-4867-83EB-B738034AFBB4}"/>
                  </a:ext>
                </a:extLst>
              </p:cNvPr>
              <p:cNvSpPr txBox="1"/>
              <p:nvPr/>
            </p:nvSpPr>
            <p:spPr>
              <a:xfrm>
                <a:off x="273384" y="214601"/>
                <a:ext cx="117241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4400" b="1" dirty="0">
                    <a:ln/>
                    <a:solidFill>
                      <a:schemeClr val="accent3"/>
                    </a:solidFill>
                  </a:rPr>
                  <a:t>Conference Hall Bridge </a:t>
                </a:r>
                <a:endParaRPr lang="en-GB" sz="4400" b="1" dirty="0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40D34F-8F58-47AB-AF4D-4AE8D27F154C}"/>
                  </a:ext>
                </a:extLst>
              </p:cNvPr>
              <p:cNvSpPr txBox="1"/>
              <p:nvPr/>
            </p:nvSpPr>
            <p:spPr>
              <a:xfrm>
                <a:off x="898534" y="1486328"/>
                <a:ext cx="10666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Number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of Guests: 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Theater Style : 100+/- Persons 	</a:t>
                </a:r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600" dirty="0"/>
                  <a:t>Round Table (1:8) = 72 Person   U Setup =54</a:t>
                </a:r>
                <a:endParaRPr lang="en-GB" sz="17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33BE81-E68C-44F6-8CA9-45B5844433F0}"/>
                  </a:ext>
                </a:extLst>
              </p:cNvPr>
              <p:cNvSpPr txBox="1"/>
              <p:nvPr/>
            </p:nvSpPr>
            <p:spPr>
              <a:xfrm>
                <a:off x="898534" y="965452"/>
                <a:ext cx="10666731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Suitable for Corporate Event, Business Meeting, wedding Program and Family get-together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</a:p>
              <a:p>
                <a:pPr algn="ctr"/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Size: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1,150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sft</a:t>
                </a:r>
                <a:endParaRPr lang="en-GB" sz="1700" dirty="0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4E91D2E-1096-41BB-B7E1-16E86E778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73729" y="2126087"/>
                <a:ext cx="3767112" cy="259269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3624C5E-558F-4CE6-AAB6-B9CC6D2AC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40841" y="2132214"/>
                <a:ext cx="3950915" cy="25865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65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64FEB8-C846-4D65-94EA-E0E48C7B2148}"/>
              </a:ext>
            </a:extLst>
          </p:cNvPr>
          <p:cNvGrpSpPr/>
          <p:nvPr/>
        </p:nvGrpSpPr>
        <p:grpSpPr>
          <a:xfrm>
            <a:off x="331396" y="244929"/>
            <a:ext cx="12730648" cy="6319616"/>
            <a:chOff x="331396" y="244929"/>
            <a:chExt cx="12730648" cy="6319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6A92D9-6D85-417D-8D1C-217B130418C5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A1D6D3-5248-4235-88B1-62C0EE4293F4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EECAF4-2BD3-4108-9E69-434112DFCC24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C896B4-C48F-4F97-AC1B-0D2707C68D69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62AE5D-05F6-492F-BB9D-C11554D24041}"/>
                </a:ext>
              </a:extLst>
            </p:cNvPr>
            <p:cNvSpPr txBox="1"/>
            <p:nvPr/>
          </p:nvSpPr>
          <p:spPr>
            <a:xfrm>
              <a:off x="358254" y="809123"/>
              <a:ext cx="3020004" cy="4678204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Living Room come Bad Room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Mini Kitchen Setup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Dining Table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31CB54-81D4-4F5C-8E9B-6BC4220B0B3A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Platinum Suite Room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5AE0E9-E10E-4977-8582-19F365BA0F17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672C6C-9082-4677-A99C-38BF672E3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0679" y="1574903"/>
              <a:ext cx="4311942" cy="307492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45FD4F-E1BC-4EC0-A2C2-6610DB92A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578564"/>
              <a:ext cx="4382679" cy="307492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C69179-E737-49B7-B440-59C09BC7CD1B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Couple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60inc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98484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33A9218-8E69-4023-99A0-290E63402615}"/>
              </a:ext>
            </a:extLst>
          </p:cNvPr>
          <p:cNvGrpSpPr/>
          <p:nvPr/>
        </p:nvGrpSpPr>
        <p:grpSpPr>
          <a:xfrm>
            <a:off x="273384" y="214601"/>
            <a:ext cx="11724129" cy="6436156"/>
            <a:chOff x="273384" y="214601"/>
            <a:chExt cx="11724129" cy="64361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15610D-4E07-4B23-AB4E-2BE16C1CE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64547" y="1906179"/>
              <a:ext cx="4449047" cy="297828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294B9E-A930-4BEA-843D-36ADBC0E89CF}"/>
                </a:ext>
              </a:extLst>
            </p:cNvPr>
            <p:cNvGrpSpPr/>
            <p:nvPr/>
          </p:nvGrpSpPr>
          <p:grpSpPr>
            <a:xfrm>
              <a:off x="273384" y="214601"/>
              <a:ext cx="11724129" cy="6436156"/>
              <a:chOff x="273384" y="214601"/>
              <a:chExt cx="11724129" cy="643615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6A75C1-ADCE-4811-96D4-28374829F604}"/>
                  </a:ext>
                </a:extLst>
              </p:cNvPr>
              <p:cNvSpPr txBox="1"/>
              <p:nvPr/>
            </p:nvSpPr>
            <p:spPr>
              <a:xfrm>
                <a:off x="300243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Welcome Expression.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Multi Cuisine Restaurant.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24-hour room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Business Centre with secretarial service,,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Same day laundry service.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B243CC-DAE7-4EE0-8932-53EC9C7C5CAC}"/>
                  </a:ext>
                </a:extLst>
              </p:cNvPr>
              <p:cNvSpPr txBox="1"/>
              <p:nvPr/>
            </p:nvSpPr>
            <p:spPr>
              <a:xfrm>
                <a:off x="4254681" y="5364666"/>
                <a:ext cx="3954438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Lift and Stand-by Generator.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Car parking 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24- hour security service &amp; CCTV.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Doctors on Call.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Tour Desk for Sightseeing.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10E9F8-95D7-4312-B1FA-4D5012A3F455}"/>
                  </a:ext>
                </a:extLst>
              </p:cNvPr>
              <p:cNvSpPr txBox="1"/>
              <p:nvPr/>
            </p:nvSpPr>
            <p:spPr>
              <a:xfrm>
                <a:off x="7797415" y="5265762"/>
                <a:ext cx="420009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Major Credit Cards acceptable.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Prayer Room.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Swimming Pool &amp; Jacuzzi.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Gents Parlor.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4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Accommodation Facilities for Inhouse Tarring and Corporate Events .</a:t>
                </a:r>
                <a:endParaRPr lang="en-GB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50AAFD-630A-4E14-81F2-4B54DA9F007C}"/>
                  </a:ext>
                </a:extLst>
              </p:cNvPr>
              <p:cNvSpPr txBox="1"/>
              <p:nvPr/>
            </p:nvSpPr>
            <p:spPr>
              <a:xfrm>
                <a:off x="2756840" y="4995334"/>
                <a:ext cx="6093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800" b="1" i="1" u="sng" dirty="0">
                    <a:latin typeface="Comic Sans MS" panose="030F0702030302020204" pitchFamily="66" charset="0"/>
                  </a:rPr>
                  <a:t>Facilities &amp; Services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B84583-1B73-4FB5-ACC6-223845EA0ECD}"/>
                  </a:ext>
                </a:extLst>
              </p:cNvPr>
              <p:cNvSpPr txBox="1"/>
              <p:nvPr/>
            </p:nvSpPr>
            <p:spPr>
              <a:xfrm>
                <a:off x="273384" y="214601"/>
                <a:ext cx="1172412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4400" b="1" dirty="0">
                    <a:ln/>
                    <a:solidFill>
                      <a:schemeClr val="accent3"/>
                    </a:solidFill>
                  </a:rPr>
                  <a:t>Meeting Room SWEET LILY </a:t>
                </a:r>
                <a:endParaRPr lang="en-GB" sz="4400" b="1" dirty="0">
                  <a:ln/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3BEA0D-2483-4D64-A38C-E24F69D6BD99}"/>
                  </a:ext>
                </a:extLst>
              </p:cNvPr>
              <p:cNvSpPr txBox="1"/>
              <p:nvPr/>
            </p:nvSpPr>
            <p:spPr>
              <a:xfrm>
                <a:off x="898534" y="1486328"/>
                <a:ext cx="106667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Number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of Guests: 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Theater Style : 35+/- Persons 	</a:t>
                </a:r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600" dirty="0"/>
                  <a:t>Round Table (1:8) = 24 Person   U Setup =20</a:t>
                </a:r>
                <a:endParaRPr lang="en-GB" sz="17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52FD46C-18D7-4746-8A15-0FE808249E7B}"/>
                  </a:ext>
                </a:extLst>
              </p:cNvPr>
              <p:cNvSpPr txBox="1"/>
              <p:nvPr/>
            </p:nvSpPr>
            <p:spPr>
              <a:xfrm>
                <a:off x="898534" y="965452"/>
                <a:ext cx="10666731" cy="630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Suitable for Corporate Meeting, Business Bord Meeting, 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</a:p>
              <a:p>
                <a:pPr algn="ctr"/>
                <a:r>
                  <a:rPr lang="en-US" sz="17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</a:t>
                </a:r>
                <a:r>
                  <a:rPr lang="en-US" sz="17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Size:</a:t>
                </a:r>
                <a:r>
                  <a:rPr lang="en-US" sz="17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300 </a:t>
                </a:r>
                <a:r>
                  <a:rPr lang="en-US" sz="17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sft</a:t>
                </a:r>
                <a:endParaRPr lang="en-GB" sz="17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028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ED5F17D-08D2-4EE1-B7BC-CCF570EB114F}"/>
              </a:ext>
            </a:extLst>
          </p:cNvPr>
          <p:cNvGrpSpPr/>
          <p:nvPr/>
        </p:nvGrpSpPr>
        <p:grpSpPr>
          <a:xfrm>
            <a:off x="331396" y="244929"/>
            <a:ext cx="12730648" cy="6319616"/>
            <a:chOff x="331396" y="244929"/>
            <a:chExt cx="12730648" cy="6319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001B82-990D-435A-B5E8-43C2169EBDBF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3724E2-7A78-4480-A1A0-D0D18A45513C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CF1815-4A57-4FBC-93D9-A5499B1BA370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E5E99B-7FA7-42F2-8F27-3BFFC52027DE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35E9D7-B59F-403C-AE2A-A00A3EF28C6F}"/>
                </a:ext>
              </a:extLst>
            </p:cNvPr>
            <p:cNvSpPr txBox="1"/>
            <p:nvPr/>
          </p:nvSpPr>
          <p:spPr>
            <a:xfrm>
              <a:off x="358254" y="809123"/>
              <a:ext cx="3020004" cy="4247317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Living Room come Bad Room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83ABC1-CFE3-4564-9196-CF28ACDCF342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Executive Suite Room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376916-E0C6-4875-888B-EF7F488C6829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4B5448-FAF7-463C-BC76-01FB0801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1731" y="1865570"/>
              <a:ext cx="4309837" cy="28746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97E1A6-7AFD-46E7-B3FF-AE95AE27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841278"/>
              <a:ext cx="4382679" cy="29232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C24830-6002-4083-8D86-C1A79C1AD807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Couple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60inc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612592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4FC4AD5-5CCE-4F19-8412-FC2324DAEA44}"/>
              </a:ext>
            </a:extLst>
          </p:cNvPr>
          <p:cNvGrpSpPr/>
          <p:nvPr/>
        </p:nvGrpSpPr>
        <p:grpSpPr>
          <a:xfrm>
            <a:off x="331396" y="244929"/>
            <a:ext cx="12730648" cy="6319616"/>
            <a:chOff x="331396" y="244929"/>
            <a:chExt cx="12730648" cy="6319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C83FD5-73FF-46EC-9081-DB6B68557DBC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FEE032-3AFC-469F-BA08-4CB0B2A45683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533D62-E892-4F2D-BAB7-D79C72B45A37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D496AF-EBC4-4675-A78E-91C2F78CC61E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F3831E-D9F5-492B-93FA-710DE1BB6507}"/>
                </a:ext>
              </a:extLst>
            </p:cNvPr>
            <p:cNvSpPr txBox="1"/>
            <p:nvPr/>
          </p:nvSpPr>
          <p:spPr>
            <a:xfrm>
              <a:off x="358254" y="809123"/>
              <a:ext cx="3020004" cy="4247317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Living Room come Bad Room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DC3F4C-69E2-49CB-BB4C-BA02106642EF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Suite Single Room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65B529-775C-412F-8E4D-49B622CB71E1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2F44EA-AE41-4E4E-ADFB-FC0ADA572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1731" y="1865570"/>
              <a:ext cx="4309837" cy="28746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C5D5A1B-2C4E-4534-BADD-9F28D8F9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841278"/>
              <a:ext cx="4382678" cy="29232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94E518-EC23-4AFF-BC87-4CABD9B0BB00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Couple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60inc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148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EF699DB-6602-4549-B5A2-745AFD456CDD}"/>
              </a:ext>
            </a:extLst>
          </p:cNvPr>
          <p:cNvGrpSpPr/>
          <p:nvPr/>
        </p:nvGrpSpPr>
        <p:grpSpPr>
          <a:xfrm>
            <a:off x="331396" y="244929"/>
            <a:ext cx="12730648" cy="6319616"/>
            <a:chOff x="331396" y="244929"/>
            <a:chExt cx="12730648" cy="6319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368727-D537-465F-9288-6A9B9497BEA0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64D815-CF57-480C-9DAF-68729C699B89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82F27E-2511-4B6B-BBF3-01801B10004D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D269A2-17A8-4AF4-A182-E6ADDC58FCBB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ADE12B-4E04-43E6-B95B-09DE8AC88BF3}"/>
                </a:ext>
              </a:extLst>
            </p:cNvPr>
            <p:cNvSpPr txBox="1"/>
            <p:nvPr/>
          </p:nvSpPr>
          <p:spPr>
            <a:xfrm>
              <a:off x="358254" y="809123"/>
              <a:ext cx="3020004" cy="4247317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Living Room come Bad Room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F4D061-D84F-41F0-A316-44374993BCE7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Suite Couple Room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DD5A5D-7EA7-4DFA-ABC4-C5999B194F3B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25E10B-E1E8-4452-BC5A-2B39DCBE2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1731" y="1865570"/>
              <a:ext cx="4309837" cy="28746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EC601F-623E-46B5-8998-46A83764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841278"/>
              <a:ext cx="4382678" cy="29232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6C93B0-7CE4-429A-8F42-2A8326571784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Couple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60inc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4027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C31B43-EB78-4DB1-9E86-13B2E9BE55B6}"/>
              </a:ext>
            </a:extLst>
          </p:cNvPr>
          <p:cNvGrpSpPr/>
          <p:nvPr/>
        </p:nvGrpSpPr>
        <p:grpSpPr>
          <a:xfrm>
            <a:off x="331396" y="244929"/>
            <a:ext cx="12730648" cy="6319616"/>
            <a:chOff x="331396" y="244929"/>
            <a:chExt cx="12730648" cy="6319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87F066-D049-44D5-B45F-A92A978121E7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EF99A5-F4F1-47A1-B387-D2D4B8F23EB1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2C7DA2-E851-405D-9530-2C44E0D6A914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DF569-F7F8-4275-98FD-738D6DA56DE2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406299-990C-404D-908B-1C366C4EBEF7}"/>
                </a:ext>
              </a:extLst>
            </p:cNvPr>
            <p:cNvSpPr txBox="1"/>
            <p:nvPr/>
          </p:nvSpPr>
          <p:spPr>
            <a:xfrm>
              <a:off x="358254" y="809123"/>
              <a:ext cx="3020004" cy="4247317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Living Room come Bad Room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F0D64C-9661-48FB-A02D-3D844D2F261C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Suite Twin Room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D88E17-B209-40D0-8D18-C1327229ECDE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2F96E8-B9EA-415A-BF86-AA042D22A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1731" y="1865570"/>
              <a:ext cx="4309837" cy="28746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D31603-579E-4B99-B629-7591F8D47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841278"/>
              <a:ext cx="4382678" cy="29232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E905E6-2012-4310-A0EC-0B0CB6DD5E51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Single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48inc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6342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F8C3EF2-E305-4DDD-854F-1649D4068F5E}"/>
              </a:ext>
            </a:extLst>
          </p:cNvPr>
          <p:cNvGrpSpPr/>
          <p:nvPr/>
        </p:nvGrpSpPr>
        <p:grpSpPr>
          <a:xfrm>
            <a:off x="331396" y="149393"/>
            <a:ext cx="12730648" cy="6415152"/>
            <a:chOff x="331396" y="149393"/>
            <a:chExt cx="12730648" cy="64151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2098CB-B3B3-403F-BC82-BDB02E85BAD4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ABB77B0-90FD-4829-90AA-2ABF93846CEC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BBA042-2F15-4CE0-8120-AFA2807594CE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0937B5-BD92-4A67-B934-FC6FF19C6913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6D5563-8A4E-4788-9110-9616EBC76B72}"/>
                </a:ext>
              </a:extLst>
            </p:cNvPr>
            <p:cNvSpPr txBox="1"/>
            <p:nvPr/>
          </p:nvSpPr>
          <p:spPr>
            <a:xfrm>
              <a:off x="358254" y="809123"/>
              <a:ext cx="3020004" cy="4031873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B26BBA-2EF5-4FE2-9993-7EFD57B61CE5}"/>
                </a:ext>
              </a:extLst>
            </p:cNvPr>
            <p:cNvSpPr txBox="1"/>
            <p:nvPr/>
          </p:nvSpPr>
          <p:spPr>
            <a:xfrm>
              <a:off x="331396" y="149393"/>
              <a:ext cx="6500446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Super Deluxe Twin Room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CFA3C6-44D2-4267-8899-C278E1484B0F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13967D-3D1E-4654-9AC3-3C3DE9656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1731" y="1578563"/>
              <a:ext cx="4309837" cy="31739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603C645-06CF-4D9F-AF17-D69B33855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578564"/>
              <a:ext cx="4382678" cy="317390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B64BFE-8194-45FE-9420-F2EA6AC96A46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Single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48inc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483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A158D5D-72F4-4CDE-9DB3-0B4FF6A84976}"/>
              </a:ext>
            </a:extLst>
          </p:cNvPr>
          <p:cNvGrpSpPr/>
          <p:nvPr/>
        </p:nvGrpSpPr>
        <p:grpSpPr>
          <a:xfrm>
            <a:off x="331396" y="244929"/>
            <a:ext cx="12730648" cy="6319616"/>
            <a:chOff x="331396" y="244929"/>
            <a:chExt cx="12730648" cy="63196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CE4848-AD88-4A0C-AC51-19594AC89CB1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B75141-C373-4380-8E9B-0780E761D404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49894C-E075-40D7-8E50-25754F584CA8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6C868F-49A8-4D51-B0E0-C3782730F1E9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43652-79CD-412B-B57F-008DEDAF94AA}"/>
                </a:ext>
              </a:extLst>
            </p:cNvPr>
            <p:cNvSpPr txBox="1"/>
            <p:nvPr/>
          </p:nvSpPr>
          <p:spPr>
            <a:xfrm>
              <a:off x="358254" y="891011"/>
              <a:ext cx="3020004" cy="4031873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43D909-20E6-45E1-9260-0EC06CE14F8E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City Suite Room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DE2F24-225F-4AF1-AA61-B24E2F4C5827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2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CBD62A-139F-41C9-8A4F-C098025C9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30679" y="1865570"/>
              <a:ext cx="4311942" cy="287462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657A6B7-A4FC-4BA1-9EED-379876931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68886" y="1834687"/>
              <a:ext cx="4382679" cy="293639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13C4FB-71CA-49DD-B103-27CF5B1505D1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Couple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60inc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54450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F3527DC-2188-49D2-8DA2-A5EDBEBF0C04}"/>
              </a:ext>
            </a:extLst>
          </p:cNvPr>
          <p:cNvGrpSpPr/>
          <p:nvPr/>
        </p:nvGrpSpPr>
        <p:grpSpPr>
          <a:xfrm>
            <a:off x="331396" y="244929"/>
            <a:ext cx="12730648" cy="6319616"/>
            <a:chOff x="331396" y="244929"/>
            <a:chExt cx="12730648" cy="63196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61AB5C-13E3-4292-9D25-DFF8DEA29174}"/>
                </a:ext>
              </a:extLst>
            </p:cNvPr>
            <p:cNvSpPr txBox="1"/>
            <p:nvPr/>
          </p:nvSpPr>
          <p:spPr>
            <a:xfrm>
              <a:off x="358254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Welcome Expression.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Multi Cuisine Restaurant.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24-hour room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Business Centre with secretarial service,,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Same day laundry service.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536AC7-CE71-4220-8261-6939758A8623}"/>
                </a:ext>
              </a:extLst>
            </p:cNvPr>
            <p:cNvSpPr txBox="1"/>
            <p:nvPr/>
          </p:nvSpPr>
          <p:spPr>
            <a:xfrm>
              <a:off x="4312692" y="5394994"/>
              <a:ext cx="395443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Lift and Stand-by Generator.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Car parking 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24- hour security service &amp; CCTV.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Doctors on Call.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Tour Desk for Sightseeing.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FDD40E-5E9C-4394-B2CF-5C268BBA1447}"/>
                </a:ext>
              </a:extLst>
            </p:cNvPr>
            <p:cNvSpPr txBox="1"/>
            <p:nvPr/>
          </p:nvSpPr>
          <p:spPr>
            <a:xfrm>
              <a:off x="7855426" y="5394994"/>
              <a:ext cx="4200098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Major Credit Cards acceptable.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Prayer Room.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Swimming Pool &amp; Jacuzzi.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Gents Parlor.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400" i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Meeting Room, Conference Room &amp; Banquet Hall.</a:t>
              </a:r>
              <a:endParaRPr lang="en-GB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63403-7033-432F-B917-0B84F4A42E8F}"/>
                </a:ext>
              </a:extLst>
            </p:cNvPr>
            <p:cNvSpPr txBox="1"/>
            <p:nvPr/>
          </p:nvSpPr>
          <p:spPr>
            <a:xfrm>
              <a:off x="2814851" y="5025662"/>
              <a:ext cx="60937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i="1" u="sng" dirty="0">
                  <a:latin typeface="Comic Sans MS" panose="030F0702030302020204" pitchFamily="66" charset="0"/>
                </a:rPr>
                <a:t>Facilities &amp; Services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3A1CD2-9BC4-4A68-8B56-D6B752F4AA6E}"/>
                </a:ext>
              </a:extLst>
            </p:cNvPr>
            <p:cNvSpPr txBox="1"/>
            <p:nvPr/>
          </p:nvSpPr>
          <p:spPr>
            <a:xfrm>
              <a:off x="358254" y="891011"/>
              <a:ext cx="3020004" cy="4031873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r>
                <a:rPr lang="en-US" sz="1600" b="1" u="sng" dirty="0">
                  <a:effectLst/>
                  <a:latin typeface="Comic Sans MS" panose="030F0702030302020204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 Features: </a:t>
              </a:r>
              <a:endParaRPr lang="en-GB" sz="1600" b="1" u="sng" dirty="0">
                <a:effectLst/>
                <a:latin typeface="Comic Sans MS" panose="030F0702030302020204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Rooms are air-conditioned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Clr>
                  <a:srgbClr val="008000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Complementary Buffet Breakfast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Mineral Water (1L) daily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Fruit Basket (on Arrival)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Locker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Fitness Center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Wi-Fi Facilities 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Tea / Coffee Setup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Refrigerator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TV with Cable Program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Intercom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 Tub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Hot water Supply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Bathroom Amenities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Elegant Furniture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Room Lock System.</a:t>
              </a:r>
              <a:endPara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Fire Management etc</a:t>
              </a:r>
              <a:r>
                <a: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endPara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F5293-5D31-415D-B350-5B3FFD055818}"/>
                </a:ext>
              </a:extLst>
            </p:cNvPr>
            <p:cNvSpPr txBox="1"/>
            <p:nvPr/>
          </p:nvSpPr>
          <p:spPr>
            <a:xfrm>
              <a:off x="331396" y="244929"/>
              <a:ext cx="6093724" cy="76944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GB" sz="4400" b="1" dirty="0">
                  <a:ln/>
                  <a:solidFill>
                    <a:schemeClr val="accent3"/>
                  </a:solidFill>
                </a:rPr>
                <a:t>Deluxe Single Room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541E5D-F520-4240-A7D0-5BFE4D77F01A}"/>
                </a:ext>
              </a:extLst>
            </p:cNvPr>
            <p:cNvSpPr txBox="1"/>
            <p:nvPr/>
          </p:nvSpPr>
          <p:spPr>
            <a:xfrm>
              <a:off x="6831842" y="553810"/>
              <a:ext cx="491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Number</a:t>
              </a:r>
              <a:r>
                <a:rPr lang="en-US" sz="17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of Guests: </a:t>
              </a:r>
              <a:r>
                <a:rPr lang="en-US" sz="17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Adults 	</a:t>
              </a:r>
              <a:r>
                <a:rPr lang="en-US" sz="17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 </a:t>
              </a:r>
              <a:r>
                <a:rPr lang="en-US" sz="17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Size:</a:t>
              </a:r>
              <a:r>
                <a:rPr lang="en-US" sz="17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200sft</a:t>
              </a:r>
              <a:endParaRPr lang="en-GB" sz="17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E9C727C-DDA0-4D4B-98DA-3ECB6BF0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679" y="1682884"/>
              <a:ext cx="4311942" cy="324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B0C635-93C7-4B4D-919D-3DCCE78B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886" y="1682884"/>
              <a:ext cx="4382679" cy="324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256286-90F2-4ED1-B293-2FC458A9E490}"/>
                </a:ext>
              </a:extLst>
            </p:cNvPr>
            <p:cNvSpPr txBox="1"/>
            <p:nvPr/>
          </p:nvSpPr>
          <p:spPr>
            <a:xfrm>
              <a:off x="6831842" y="925986"/>
              <a:ext cx="62302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Bed Type: 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1 Single Bed (</a:t>
              </a:r>
              <a:r>
                <a:rPr lang="en-US" sz="1800" dirty="0">
                  <a:latin typeface="Times New Roman" panose="02020603050405020304" pitchFamily="18" charset="0"/>
                  <a:ea typeface="Calibri" panose="020F0502020204030204" pitchFamily="34" charset="0"/>
                </a:rPr>
                <a:t>48inc x 84inc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07326943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260</TotalTime>
  <Words>2821</Words>
  <Application>Microsoft Office PowerPoint</Application>
  <PresentationFormat>Widescreen</PresentationFormat>
  <Paragraphs>636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Comic Sans MS</vt:lpstr>
      <vt:lpstr>Corbel</vt:lpstr>
      <vt:lpstr>Times New Roman</vt:lpstr>
      <vt:lpstr>Wingdings</vt:lpstr>
      <vt:lpstr>Basis</vt:lpstr>
      <vt:lpstr>City Inn Limited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Inn Limited</dc:title>
  <dc:creator>syed rezwon rabby shajib</dc:creator>
  <cp:lastModifiedBy>syed rezwon rabby shajib</cp:lastModifiedBy>
  <cp:revision>31</cp:revision>
  <dcterms:created xsi:type="dcterms:W3CDTF">2025-01-21T13:37:34Z</dcterms:created>
  <dcterms:modified xsi:type="dcterms:W3CDTF">2025-01-21T17:57:55Z</dcterms:modified>
</cp:coreProperties>
</file>